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31"/>
  </p:notesMasterIdLst>
  <p:handoutMasterIdLst>
    <p:handoutMasterId r:id="rId32"/>
  </p:handoutMasterIdLst>
  <p:sldIdLst>
    <p:sldId id="256" r:id="rId2"/>
    <p:sldId id="257" r:id="rId3"/>
    <p:sldId id="261" r:id="rId4"/>
    <p:sldId id="359" r:id="rId5"/>
    <p:sldId id="263" r:id="rId6"/>
    <p:sldId id="371" r:id="rId7"/>
    <p:sldId id="372" r:id="rId8"/>
    <p:sldId id="360" r:id="rId9"/>
    <p:sldId id="276" r:id="rId10"/>
    <p:sldId id="369" r:id="rId11"/>
    <p:sldId id="366" r:id="rId12"/>
    <p:sldId id="373" r:id="rId13"/>
    <p:sldId id="374" r:id="rId14"/>
    <p:sldId id="375" r:id="rId15"/>
    <p:sldId id="376" r:id="rId16"/>
    <p:sldId id="378" r:id="rId17"/>
    <p:sldId id="377" r:id="rId18"/>
    <p:sldId id="367" r:id="rId19"/>
    <p:sldId id="368" r:id="rId20"/>
    <p:sldId id="379" r:id="rId21"/>
    <p:sldId id="264" r:id="rId22"/>
    <p:sldId id="266" r:id="rId23"/>
    <p:sldId id="356" r:id="rId24"/>
    <p:sldId id="380" r:id="rId25"/>
    <p:sldId id="381" r:id="rId26"/>
    <p:sldId id="267" r:id="rId27"/>
    <p:sldId id="362" r:id="rId28"/>
    <p:sldId id="274" r:id="rId29"/>
    <p:sldId id="383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266"/>
    <p:restoredTop sz="86501"/>
  </p:normalViewPr>
  <p:slideViewPr>
    <p:cSldViewPr snapToGrid="0" snapToObjects="1">
      <p:cViewPr varScale="1">
        <p:scale>
          <a:sx n="128" d="100"/>
          <a:sy n="128" d="100"/>
        </p:scale>
        <p:origin x="1136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9/15/23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9/15/23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69432-77A0-D147-A3F3-E4259A56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BDAD1CF-C0A8-EF47-AA7B-2F3C34BEE7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45370A-F3CB-5C43-AFAD-7E7757C35DD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B86971C-B037-BD42-9950-71F413B856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4852A3-BE0A-F644-A30F-584C34292706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AD323FC-0A1A-B041-A4EA-FFCF16F46A9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i="0" kern="120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curc.readthedocs.io/en/latest/compute/data-transfer.html#rclone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ondemand-rmacc.rc.colorado.edu/" TargetMode="External"/><Relationship Id="rId2" Type="http://schemas.openxmlformats.org/officeDocument/2006/relationships/hyperlink" Target="http://ondemand.rc.colorado.edu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intro_to_data_transfer_fall_23" TargetMode="External"/><Relationship Id="rId2" Type="http://schemas.openxmlformats.org/officeDocument/2006/relationships/hyperlink" Target="https://www.colorado.edu/rc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lobus.org/globus-connect-personal" TargetMode="External"/><Relationship Id="rId2" Type="http://schemas.openxmlformats.org/officeDocument/2006/relationships/hyperlink" Target="https://app.globus.org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curc.readthedocs.io/en/latest/compute/filesystems.html#file-permissions-ownership-and-group-membership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lobus.org/how-to/share-files/" TargetMode="External"/><Relationship Id="rId2" Type="http://schemas.openxmlformats.org/officeDocument/2006/relationships/hyperlink" Target="https://scholar.colorado.edu/concern/datasets/9593tw13k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compute/data-transfer.html" TargetMode="External"/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tinyurl.com/curc-survey18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curc.readthedocs.io/en/latest/compute/filesystems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094" y="4663861"/>
            <a:ext cx="10505705" cy="1212153"/>
          </a:xfrm>
          <a:effectLst/>
        </p:spPr>
        <p:txBody>
          <a:bodyPr>
            <a:normAutofit fontScale="90000"/>
          </a:bodyPr>
          <a:lstStyle/>
          <a:p>
            <a:r>
              <a:rPr lang="en-US" sz="6600" dirty="0">
                <a:ln w="0"/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Helvetica Light"/>
                <a:cs typeface="Arial Narrow" panose="020B0604020202020204" pitchFamily="34" charset="0"/>
              </a:rPr>
              <a:t>Introduction to Data Transfer</a:t>
            </a:r>
            <a:endParaRPr lang="en-US" sz="6600" dirty="0">
              <a:ln w="0"/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Helvetica Light" panose="020B0403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7CD0E-1751-5A88-9E76-C452883DF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RC endpoints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3F2FD-86C7-F068-19B4-4AB48A365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16648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u="sng" dirty="0">
                <a:latin typeface="Helvetica"/>
                <a:cs typeface="Helvetica"/>
              </a:rPr>
              <a:t>Endpoint </a:t>
            </a:r>
            <a:r>
              <a:rPr lang="en-US" dirty="0">
                <a:latin typeface="Helvetica"/>
                <a:cs typeface="Helvetica"/>
              </a:rPr>
              <a:t>– one of the two file transfer locations i.e., it is either the source or the destination we want to copy data from or to. </a:t>
            </a:r>
          </a:p>
          <a:p>
            <a:pPr marL="0" indent="0">
              <a:buNone/>
            </a:pPr>
            <a:endParaRPr lang="en-US" sz="1600" dirty="0">
              <a:latin typeface="Helvetica"/>
              <a:cs typeface="Helvetica"/>
            </a:endParaRPr>
          </a:p>
          <a:p>
            <a:r>
              <a:rPr lang="en-US" dirty="0">
                <a:latin typeface="Helvetica"/>
                <a:cs typeface="Helvetica"/>
              </a:rPr>
              <a:t>For data on RC resources, we have two endpoints 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The </a:t>
            </a:r>
            <a:r>
              <a:rPr lang="en-US" dirty="0">
                <a:solidFill>
                  <a:srgbClr val="FF0000"/>
                </a:solidFill>
                <a:latin typeface="Helvetica"/>
                <a:cs typeface="Helvetica"/>
              </a:rPr>
              <a:t>login* </a:t>
            </a:r>
            <a:r>
              <a:rPr lang="en-US" dirty="0">
                <a:latin typeface="Helvetica"/>
                <a:cs typeface="Helvetica"/>
              </a:rPr>
              <a:t>nodes</a:t>
            </a:r>
          </a:p>
          <a:p>
            <a:pPr lvl="2"/>
            <a:r>
              <a:rPr lang="en-US" dirty="0">
                <a:solidFill>
                  <a:srgbClr val="FF0000"/>
                </a:solidFill>
                <a:latin typeface="Helvetica"/>
                <a:cs typeface="Helvetica"/>
              </a:rPr>
              <a:t>Only use for small transfers!!</a:t>
            </a: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r>
              <a:rPr lang="en-US" dirty="0">
                <a:latin typeface="Helvetica"/>
                <a:cs typeface="Helvetica"/>
              </a:rPr>
              <a:t>Data transfer nodes (DTNs)</a:t>
            </a: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2"/>
            <a:r>
              <a:rPr lang="en-US" dirty="0">
                <a:latin typeface="Helvetica"/>
                <a:cs typeface="Helvetica"/>
              </a:rPr>
              <a:t>CSU</a:t>
            </a:r>
          </a:p>
          <a:p>
            <a:pPr lvl="2"/>
            <a:endParaRPr lang="en-US" dirty="0">
              <a:latin typeface="Helvetica"/>
              <a:cs typeface="Helvetica"/>
            </a:endParaRPr>
          </a:p>
          <a:p>
            <a:pPr marL="914400" lvl="2" indent="0">
              <a:buNone/>
            </a:pPr>
            <a:endParaRPr lang="en-US" dirty="0">
              <a:latin typeface="Helvetica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FC3C23-145A-D6F8-3D9C-127CCA149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9C3E0-3EAF-2A2F-44B3-64B920CEA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527EDE-6193-2A40-D5E8-CCFE158BE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8204BD-83FD-212C-967F-4073DF7E3E67}"/>
              </a:ext>
            </a:extLst>
          </p:cNvPr>
          <p:cNvSpPr txBox="1"/>
          <p:nvPr/>
        </p:nvSpPr>
        <p:spPr>
          <a:xfrm>
            <a:off x="1613312" y="3773929"/>
            <a:ext cx="4747727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16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</a:t>
            </a:r>
            <a:r>
              <a:rPr lang="en-US" sz="16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login.rc.colorado.edu</a:t>
            </a:r>
            <a:endParaRPr lang="en-US" sz="1600" dirty="0">
              <a:solidFill>
                <a:schemeClr val="accent5"/>
              </a:solidFill>
              <a:latin typeface="Consolas"/>
              <a:cs typeface="Cascadia Mono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E4C67B-A33C-7183-FC63-5F2BC91E4C19}"/>
              </a:ext>
            </a:extLst>
          </p:cNvPr>
          <p:cNvSpPr txBox="1"/>
          <p:nvPr/>
        </p:nvSpPr>
        <p:spPr>
          <a:xfrm>
            <a:off x="1613313" y="4729771"/>
            <a:ext cx="4747727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16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</a:t>
            </a:r>
            <a:r>
              <a:rPr lang="en-US" sz="16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dtn.rc.int.colorado.edu</a:t>
            </a:r>
            <a:endParaRPr lang="en-US" sz="1600" dirty="0">
              <a:solidFill>
                <a:schemeClr val="accent5"/>
              </a:solidFill>
              <a:latin typeface="Consolas"/>
              <a:cs typeface="Cascadia Mono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308BC5-4376-2A19-ECA8-2D2FF939B90E}"/>
              </a:ext>
            </a:extLst>
          </p:cNvPr>
          <p:cNvSpPr txBox="1"/>
          <p:nvPr/>
        </p:nvSpPr>
        <p:spPr>
          <a:xfrm>
            <a:off x="2083766" y="5653663"/>
            <a:ext cx="4747727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16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</a:t>
            </a:r>
            <a:r>
              <a:rPr lang="en-US" sz="16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dtn.rc.colorado.edu</a:t>
            </a:r>
            <a:endParaRPr lang="en-US" sz="1600" dirty="0">
              <a:solidFill>
                <a:schemeClr val="accent5"/>
              </a:solidFill>
              <a:latin typeface="Consolas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9532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CB920-CCED-4366-A558-6869B75E3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RC Data transfer nodes (DTNs)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84A31-A0F0-45DC-8950-0370A837D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7431"/>
            <a:ext cx="9803296" cy="349379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u="sng" dirty="0">
                <a:latin typeface="Helvetica"/>
                <a:cs typeface="Helvetica"/>
              </a:rPr>
              <a:t>Command line use of DTNs only available if you are on CU Boulder or CSU’s network or VPN</a:t>
            </a:r>
          </a:p>
          <a:p>
            <a:r>
              <a:rPr lang="en-US" dirty="0">
                <a:latin typeface="Helvetica"/>
                <a:cs typeface="Helvetica"/>
              </a:rPr>
              <a:t>Dedicated nodes for transferring data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Faster transfers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More stable transfers</a:t>
            </a:r>
          </a:p>
          <a:p>
            <a:r>
              <a:rPr lang="en-US" dirty="0">
                <a:latin typeface="Helvetica"/>
                <a:cs typeface="Helvetica"/>
              </a:rPr>
              <a:t>Suitable for 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Large and frequent transfers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Automated (</a:t>
            </a:r>
            <a:r>
              <a:rPr lang="en-US" dirty="0" err="1">
                <a:latin typeface="Helvetica"/>
                <a:cs typeface="Helvetica"/>
              </a:rPr>
              <a:t>passwordless</a:t>
            </a:r>
            <a:r>
              <a:rPr lang="en-US" dirty="0">
                <a:latin typeface="Helvetica"/>
                <a:cs typeface="Helvetica"/>
              </a:rPr>
              <a:t>) transfers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Only for CU Boulder folks</a:t>
            </a:r>
          </a:p>
          <a:p>
            <a:r>
              <a:rPr lang="en-US" dirty="0">
                <a:latin typeface="Helvetica"/>
                <a:cs typeface="Helvetica"/>
              </a:rPr>
              <a:t>Cannot </a:t>
            </a:r>
            <a:r>
              <a:rPr lang="en-US" dirty="0" err="1">
                <a:latin typeface="Helvetica"/>
                <a:cs typeface="Helvetica"/>
              </a:rPr>
              <a:t>ssh</a:t>
            </a:r>
            <a:r>
              <a:rPr lang="en-US" dirty="0">
                <a:latin typeface="Helvetica"/>
                <a:cs typeface="Helvetica"/>
              </a:rPr>
              <a:t> into the DTNs! </a:t>
            </a:r>
            <a:endParaRPr lang="en-US" dirty="0"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FDE9E-DD6D-4D39-85C0-A751C090B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ADAC7-7BB2-4268-8E80-97ED4EBD4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CD221-7B73-40C0-965B-79F945F78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996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5FB1D-78B1-64A7-4679-A51A873B8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option - SCP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1CC8B-9D28-0156-F6F6-DCF925FDF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0017"/>
            <a:ext cx="10515600" cy="435873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SCP (Secure Copy Protocol) is a command line tool to transfer files/directories to, from, or between remote locations.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Simple, but useful! </a:t>
            </a:r>
          </a:p>
          <a:p>
            <a:r>
              <a:rPr lang="en-US" dirty="0"/>
              <a:t>Copying a local file to RC resources using a login node: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800" dirty="0"/>
          </a:p>
          <a:p>
            <a:r>
              <a:rPr lang="en-US" dirty="0"/>
              <a:t>Copying a directory from RC resources to local path via a DTN: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0B956-D6E1-3A28-EDFA-5FC5AEEB4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3F45-534D-D8A7-1A5F-1720C5F18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787E-5154-675F-ECF3-A1DC33819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47AE99-CEA6-455F-F747-A5FA4A33F001}"/>
              </a:ext>
            </a:extLst>
          </p:cNvPr>
          <p:cNvSpPr txBox="1"/>
          <p:nvPr/>
        </p:nvSpPr>
        <p:spPr>
          <a:xfrm>
            <a:off x="1196808" y="3878396"/>
            <a:ext cx="809826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scp</a:t>
            </a:r>
            <a:r>
              <a:rPr lang="en-US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 file1 &lt;username&gt;@</a:t>
            </a:r>
            <a:r>
              <a:rPr lang="en-US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login.rc.colorado.edu</a:t>
            </a:r>
            <a:r>
              <a:rPr lang="en-US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:&lt;remote-path&gt;</a:t>
            </a:r>
            <a:endParaRPr lang="en-US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06DECD-0A7F-6100-C92A-3F6A2135524C}"/>
              </a:ext>
            </a:extLst>
          </p:cNvPr>
          <p:cNvSpPr txBox="1"/>
          <p:nvPr/>
        </p:nvSpPr>
        <p:spPr>
          <a:xfrm>
            <a:off x="1196808" y="5043317"/>
            <a:ext cx="974418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solidFill>
                  <a:schemeClr val="accent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–r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&lt;username&gt;@</a:t>
            </a:r>
            <a:r>
              <a:rPr lang="en-US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dtn.rc.int.colorado.edu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:&lt;path-to-directory&gt;</a:t>
            </a:r>
            <a:r>
              <a:rPr lang="en-US" dirty="0">
                <a:solidFill>
                  <a:schemeClr val="accent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&lt;local-path&gt;</a:t>
            </a:r>
            <a:r>
              <a:rPr lang="en-US" dirty="0">
                <a:solidFill>
                  <a:schemeClr val="accent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2043494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5FB1D-78B1-64A7-4679-A51A873B8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option - SFTP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1CC8B-9D28-0156-F6F6-DCF925FDF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SFTP (Secure File Transfer Protocol) a command line tool that is similar to SCP, but provides an sftp session where both the local and remote filesystems are available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Slightly more advanced than SCP </a:t>
            </a:r>
          </a:p>
          <a:p>
            <a:r>
              <a:rPr lang="en-US" dirty="0"/>
              <a:t>Useful for multiple file/directory transfers</a:t>
            </a:r>
          </a:p>
          <a:p>
            <a:r>
              <a:rPr lang="en-US" dirty="0"/>
              <a:t>Starting a SFTP session on a local machine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Demo time!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0B956-D6E1-3A28-EDFA-5FC5AEEB4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3F45-534D-D8A7-1A5F-1720C5F18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787E-5154-675F-ECF3-A1DC33819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2977EF-AB27-7410-D475-095ADBF5ADE5}"/>
              </a:ext>
            </a:extLst>
          </p:cNvPr>
          <p:cNvSpPr txBox="1"/>
          <p:nvPr/>
        </p:nvSpPr>
        <p:spPr>
          <a:xfrm>
            <a:off x="1189040" y="4640678"/>
            <a:ext cx="5776303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sftp 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&lt;username&gt;@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login.rc.colorado.edu</a:t>
            </a:r>
            <a:endParaRPr lang="en-US" sz="2400" dirty="0">
              <a:solidFill>
                <a:schemeClr val="accent5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8798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2E9E8-4635-4995-889E-84B50B62D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Command line option - </a:t>
            </a:r>
            <a:r>
              <a:rPr lang="en-US" dirty="0" err="1">
                <a:latin typeface="Helvetica Light"/>
              </a:rPr>
              <a:t>Rsync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1C689-98EC-0BA4-43D7-DE5736A1D6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0505"/>
            <a:ext cx="10515600" cy="4438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Rsync</a:t>
            </a:r>
            <a:r>
              <a:rPr lang="en-US" dirty="0"/>
              <a:t> (remote sync) a command line tool that offers remote and local file synchronization. 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sz="2000" dirty="0"/>
              <a:t>Only copies the portion of the files that have changed! </a:t>
            </a:r>
          </a:p>
          <a:p>
            <a:r>
              <a:rPr lang="en-US" sz="2000" dirty="0"/>
              <a:t>Already installed on most Linux distributions and macOS</a:t>
            </a:r>
          </a:p>
          <a:p>
            <a:pPr lvl="1"/>
            <a:r>
              <a:rPr lang="en-US" sz="1800" dirty="0"/>
              <a:t>Needs to be installed on Windows</a:t>
            </a:r>
          </a:p>
          <a:p>
            <a:r>
              <a:rPr lang="en-US" sz="2000" dirty="0"/>
              <a:t>Sync RC resources to local computer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pPr lvl="1"/>
            <a:r>
              <a:rPr lang="en-US" sz="1800" dirty="0">
                <a:latin typeface="Helvetica"/>
                <a:cs typeface="Helvetica"/>
              </a:rPr>
              <a:t>Flags:</a:t>
            </a:r>
          </a:p>
          <a:p>
            <a:pPr marL="914400" lvl="2" indent="0"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cs typeface="Helvetica"/>
              </a:rPr>
              <a:t>-v    # verbose mode</a:t>
            </a:r>
          </a:p>
          <a:p>
            <a:pPr marL="914400" lvl="2" indent="0"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cs typeface="Helvetica"/>
              </a:rPr>
              <a:t>-a    # archive mode</a:t>
            </a:r>
          </a:p>
          <a:p>
            <a:endParaRPr lang="en-US" sz="2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982A99-6C24-B3D4-F2E7-FCF7D0F62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E3A22-2229-F686-B848-47C0BB69A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A7CA1-B029-DD2F-8CFD-5FD5B55F6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F525C2-C31F-855E-A1F1-4352382D8ED9}"/>
              </a:ext>
            </a:extLst>
          </p:cNvPr>
          <p:cNvSpPr txBox="1"/>
          <p:nvPr/>
        </p:nvSpPr>
        <p:spPr>
          <a:xfrm>
            <a:off x="1173743" y="4224014"/>
            <a:ext cx="955256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rsync</a:t>
            </a:r>
            <a:r>
              <a:rPr lang="en-US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 -av &lt;username&gt;@login.rc.colorado.edu:&lt;remote-path&gt; &lt;local-path&gt;  </a:t>
            </a:r>
            <a:endParaRPr lang="en-US" dirty="0">
              <a:solidFill>
                <a:schemeClr val="accent5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5418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55874-8D6A-A1EB-6B73-36C0095DE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Command line option - </a:t>
            </a:r>
            <a:r>
              <a:rPr lang="en-US" dirty="0" err="1">
                <a:latin typeface="Helvetica Light"/>
              </a:rPr>
              <a:t>Rclone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04474-5F96-050C-6288-CAEEFDC02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Rclone</a:t>
            </a:r>
            <a:r>
              <a:rPr lang="en-US" dirty="0"/>
              <a:t> is a command line tool used to manage files on cloud storage.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sz="2000" dirty="0"/>
              <a:t>It is compatible with all major cloud storage solutions</a:t>
            </a:r>
          </a:p>
          <a:p>
            <a:pPr lvl="1"/>
            <a:r>
              <a:rPr lang="en-US" sz="1800" dirty="0"/>
              <a:t>Supported by over 40 cloud storage products! </a:t>
            </a:r>
          </a:p>
          <a:p>
            <a:r>
              <a:rPr lang="en-US" sz="2000" dirty="0"/>
              <a:t>Created as a cloud equivalent to the UNIX commands:</a:t>
            </a:r>
          </a:p>
          <a:p>
            <a:pPr lvl="1"/>
            <a:r>
              <a:rPr lang="en-US" sz="1800" dirty="0" err="1"/>
              <a:t>rsync</a:t>
            </a:r>
            <a:r>
              <a:rPr lang="en-US" sz="1800" dirty="0"/>
              <a:t>, cp, mv, mount, ls, </a:t>
            </a:r>
            <a:r>
              <a:rPr lang="en-US" sz="1800" dirty="0" err="1"/>
              <a:t>ncdu</a:t>
            </a:r>
            <a:r>
              <a:rPr lang="en-US" sz="1800" dirty="0"/>
              <a:t>, tree, rm, and cat</a:t>
            </a:r>
          </a:p>
          <a:p>
            <a:r>
              <a:rPr lang="en-US" sz="2000" dirty="0"/>
              <a:t>Needs to be downloaded on your local machine</a:t>
            </a:r>
          </a:p>
          <a:p>
            <a:r>
              <a:rPr lang="en-US" sz="2000" dirty="0"/>
              <a:t>Requires a more involved setup process but works great!</a:t>
            </a:r>
          </a:p>
          <a:p>
            <a:pPr lvl="1"/>
            <a:r>
              <a:rPr lang="en-US" dirty="0">
                <a:latin typeface="Helvetica"/>
                <a:cs typeface="Helvetica" pitchFamily="2" charset="0"/>
                <a:hlinkClick r:id="rId2"/>
              </a:rPr>
              <a:t>https://curc.readthedocs.io/en/latest/compute/data-transfer.html#rclone</a:t>
            </a:r>
            <a:r>
              <a:rPr lang="en-US" dirty="0">
                <a:solidFill>
                  <a:srgbClr val="404040"/>
                </a:solidFill>
                <a:latin typeface="Lato" panose="020F0502020204030203" pitchFamily="34" charset="0"/>
                <a:cs typeface="Helvetica" pitchFamily="2" charset="0"/>
              </a:rPr>
              <a:t> </a:t>
            </a:r>
            <a:endParaRPr lang="en-US" dirty="0">
              <a:latin typeface="Helvetica"/>
              <a:cs typeface="Helvetica" pitchFamily="2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E7D59-969D-9A4E-CD94-B815D8F8F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7E3C28-B3CA-6CCE-7CBC-0030E3809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D9608-F64D-92CB-A064-FEB787CEF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F62C6A-CADD-0B94-8FD6-D905E06AE791}"/>
              </a:ext>
            </a:extLst>
          </p:cNvPr>
          <p:cNvSpPr txBox="1"/>
          <p:nvPr/>
        </p:nvSpPr>
        <p:spPr>
          <a:xfrm>
            <a:off x="1137445" y="5265589"/>
            <a:ext cx="4983480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SFMono-Regular"/>
              </a:rPr>
              <a:t>rclone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SFMono-Regular"/>
              </a:rPr>
              <a:t> copy rclonetest.csv aws_s3:testbucket/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rPr>
              <a:t> 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51809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F73B7-33F1-F989-205B-D1AC968F9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Command line option - mounting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A3A1B-12B1-88CC-B5FF-1AAED7528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2797"/>
            <a:ext cx="10515600" cy="448595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Mounting is the process of attaching a file system to a directory on another system.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dirty="0"/>
              <a:t>SSHFS (secure shell filesystem)</a:t>
            </a:r>
          </a:p>
          <a:p>
            <a:pPr lvl="1"/>
            <a:r>
              <a:rPr lang="en-US" dirty="0"/>
              <a:t>Needs to be installed on Mac and Windows (available on most Linux distributions)</a:t>
            </a:r>
          </a:p>
          <a:p>
            <a:pPr lvl="1"/>
            <a:r>
              <a:rPr lang="en-US" dirty="0"/>
              <a:t>You need to be on the campus network or VPN!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SMB (server message block)</a:t>
            </a:r>
          </a:p>
          <a:p>
            <a:pPr lvl="1"/>
            <a:r>
              <a:rPr lang="en-US" dirty="0"/>
              <a:t>Built into all major operating systems </a:t>
            </a:r>
          </a:p>
          <a:p>
            <a:pPr lvl="1"/>
            <a:r>
              <a:rPr lang="en-US" dirty="0"/>
              <a:t>You need to be on the campus network or VPN!</a:t>
            </a:r>
          </a:p>
          <a:p>
            <a:pPr lvl="1"/>
            <a:r>
              <a:rPr lang="en-US" dirty="0"/>
              <a:t>Contact us if you want to use this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9745FF-9F56-F5A4-E744-BD2DA8143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E279C-9E8F-27F2-77F4-FF0BEBCA1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16946-8AC7-E7BD-66B1-5385A6ED0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73029E-6513-D82B-03AF-6881D853D734}"/>
              </a:ext>
            </a:extLst>
          </p:cNvPr>
          <p:cNvSpPr txBox="1"/>
          <p:nvPr/>
        </p:nvSpPr>
        <p:spPr>
          <a:xfrm>
            <a:off x="1394833" y="3730425"/>
            <a:ext cx="8345515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accent5"/>
                </a:solidFill>
                <a:latin typeface="Consolas"/>
              </a:rPr>
              <a:t>sshfs &lt;username&gt;@</a:t>
            </a:r>
            <a:r>
              <a:rPr lang="en-US" dirty="0" err="1">
                <a:solidFill>
                  <a:schemeClr val="accent5"/>
                </a:solidFill>
                <a:latin typeface="Consolas"/>
              </a:rPr>
              <a:t>login.rc.colorado.edu</a:t>
            </a:r>
            <a:r>
              <a:rPr lang="en-US" dirty="0">
                <a:solidFill>
                  <a:schemeClr val="accent5"/>
                </a:solidFill>
                <a:latin typeface="Consolas"/>
              </a:rPr>
              <a:t>:&lt;path&gt; &lt;local-mountpoint&gt;</a:t>
            </a:r>
          </a:p>
        </p:txBody>
      </p:sp>
    </p:spTree>
    <p:extLst>
      <p:ext uri="{BB962C8B-B14F-4D97-AF65-F5344CB8AC3E}">
        <p14:creationId xmlns:p14="http://schemas.microsoft.com/office/powerpoint/2010/main" val="27551251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7B876-ABD4-3A2B-46C5-F921265EE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8442" y="2416561"/>
            <a:ext cx="6135116" cy="1325563"/>
          </a:xfrm>
        </p:spPr>
        <p:txBody>
          <a:bodyPr/>
          <a:lstStyle/>
          <a:p>
            <a:r>
              <a:rPr lang="en-US" dirty="0"/>
              <a:t>GUI based options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D1DA4-B360-FF49-AA59-89B1B9C95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B1EDF-5DDA-C006-DEA7-930506BB6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08FD80-E35B-E957-28B9-82A259CD8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44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62652-757C-4D90-9BCE-43812E79B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 option - Open OnDemand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940A2-46DB-40F4-A4EC-581CA99A7C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4317"/>
            <a:ext cx="10515600" cy="3754437"/>
          </a:xfrm>
        </p:spPr>
        <p:txBody>
          <a:bodyPr/>
          <a:lstStyle/>
          <a:p>
            <a:r>
              <a:rPr lang="en-US" dirty="0"/>
              <a:t>No command line required!</a:t>
            </a:r>
          </a:p>
          <a:p>
            <a:pPr lvl="1"/>
            <a:r>
              <a:rPr lang="en-US" dirty="0">
                <a:hlinkClick r:id="rId2"/>
              </a:rPr>
              <a:t>http://ondemand.rc.colorado.edu/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http://ondemand-rmacc.rc.colorado.edu/</a:t>
            </a:r>
            <a:r>
              <a:rPr lang="en-US" dirty="0"/>
              <a:t> </a:t>
            </a:r>
          </a:p>
          <a:p>
            <a:r>
              <a:rPr lang="en-US" dirty="0"/>
              <a:t>File management</a:t>
            </a:r>
          </a:p>
          <a:p>
            <a:pPr lvl="1"/>
            <a:r>
              <a:rPr lang="en-US" dirty="0"/>
              <a:t>Create, Delete, Move, and Rename </a:t>
            </a:r>
          </a:p>
          <a:p>
            <a:r>
              <a:rPr lang="en-US" dirty="0"/>
              <a:t>File transfers</a:t>
            </a:r>
          </a:p>
          <a:p>
            <a:pPr lvl="1"/>
            <a:r>
              <a:rPr lang="en-US" dirty="0"/>
              <a:t>Upload and Download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DF87D-786B-43A9-929B-9D6EB4BFC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A15691-4949-4873-B5E5-789542B81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900C8-67FA-4429-AB1D-9992F4E77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75D6111-5F3B-450A-9878-0DA47A2B0B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87746" y="2355357"/>
            <a:ext cx="4066054" cy="105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4918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8C3946-2378-4880-9DA0-E83466F01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4CC547-4BBE-49D8-8D3B-9E33D38A8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7B56D-9D16-4AC8-BC26-FF8F68ED3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  <p:pic>
        <p:nvPicPr>
          <p:cNvPr id="8" name="Content Placeholder 7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3AE89E7D-B5FE-41CD-B32F-31CBC7F77B9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r="52245"/>
          <a:stretch/>
        </p:blipFill>
        <p:spPr>
          <a:xfrm>
            <a:off x="355949" y="952096"/>
            <a:ext cx="2906713" cy="4162426"/>
          </a:xfrm>
          <a:prstGeom prst="rect">
            <a:avLst/>
          </a:prstGeom>
          <a:ln>
            <a:noFill/>
          </a:ln>
          <a:effectLst>
            <a:outerShdw blurRad="127000" dist="635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631CAFAE-44A9-4482-9487-460A404370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8120" y="952096"/>
            <a:ext cx="8388927" cy="4162425"/>
          </a:xfrm>
          <a:prstGeom prst="rect">
            <a:avLst/>
          </a:prstGeom>
          <a:ln>
            <a:noFill/>
          </a:ln>
          <a:effectLst>
            <a:outerShdw blurRad="127000" dist="635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29924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182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latin typeface="Helvetica"/>
                <a:cs typeface="Helvetica"/>
              </a:rPr>
              <a:t>Brandon Reyes</a:t>
            </a:r>
          </a:p>
          <a:p>
            <a:pPr>
              <a:buFont typeface="Wingdings" pitchFamily="2" charset="2"/>
              <a:buChar char="§"/>
            </a:pPr>
            <a:r>
              <a:rPr lang="en-US" i="1" dirty="0">
                <a:latin typeface="Helvetica"/>
                <a:cs typeface="Helvetica"/>
              </a:rPr>
              <a:t>email: </a:t>
            </a:r>
            <a:r>
              <a:rPr lang="en-US" i="1" dirty="0" err="1">
                <a:latin typeface="Helvetica"/>
                <a:cs typeface="Helvetica"/>
              </a:rPr>
              <a:t>rc-help@colorado.edu</a:t>
            </a:r>
            <a:endParaRPr lang="en-US" i="1" dirty="0">
              <a:latin typeface="Helvetica"/>
              <a:cs typeface="Helvetic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RC Homepage: 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  <a:hlinkClick r:id="rId2"/>
              </a:rPr>
              <a:t>https://www.colorado.edu/rc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 </a:t>
            </a:r>
            <a:endParaRPr lang="en-US" sz="2400" i="1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  <a:p>
            <a:pPr marL="0" indent="0" algn="ctr">
              <a:buNone/>
            </a:pPr>
            <a:endParaRPr lang="en-US" spc="-20" dirty="0">
              <a:cs typeface="Tahoma"/>
            </a:endParaRPr>
          </a:p>
          <a:p>
            <a:pPr marL="0" indent="0">
              <a:buNone/>
            </a:pPr>
            <a:r>
              <a:rPr lang="en-US" sz="2400" spc="-20" dirty="0">
                <a:latin typeface="Helvetica" pitchFamily="2" charset="0"/>
                <a:cs typeface="Tahoma"/>
              </a:rPr>
              <a:t>Slides available on GitHub:</a:t>
            </a:r>
          </a:p>
          <a:p>
            <a:pPr marL="0" indent="0">
              <a:buNone/>
            </a:pPr>
            <a:r>
              <a:rPr lang="en-US" sz="2400" spc="-20" dirty="0">
                <a:latin typeface="Helvetica" pitchFamily="2" charset="0"/>
                <a:cs typeface="Tahoma"/>
              </a:rPr>
              <a:t> </a:t>
            </a:r>
            <a:r>
              <a:rPr lang="en-US" sz="2400" spc="-20" dirty="0">
                <a:latin typeface="Helvetica" pitchFamily="2" charset="0"/>
                <a:cs typeface="Tahoma"/>
                <a:hlinkClick r:id="rId3"/>
              </a:rPr>
              <a:t>https://github.com/ResearchComputing/intro_to_data_transfer_fall_23</a:t>
            </a:r>
            <a:r>
              <a:rPr lang="en-US" sz="2400" spc="-20" dirty="0">
                <a:latin typeface="Helvetica" pitchFamily="2" charset="0"/>
                <a:cs typeface="Tahoma"/>
              </a:rPr>
              <a:t> 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976AF6-DA28-4E4C-8A41-27B751689041}"/>
              </a:ext>
            </a:extLst>
          </p:cNvPr>
          <p:cNvCxnSpPr>
            <a:cxnSpLocks/>
          </p:cNvCxnSpPr>
          <p:nvPr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7397C-DB85-CA45-81F7-95E3A2998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EF029-AE26-2C46-B5E0-BF9F38015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4ED4B-B349-404A-A5C5-6D14BE0DC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873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FCCE0C-696E-078C-5FD0-FB6106A99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BB7588-4CCB-CC36-DF4A-A25916297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EEE338-206C-5B56-4C2E-706C797E8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0836BD-1012-B7D1-B07A-5296E0B9CDF0}"/>
              </a:ext>
            </a:extLst>
          </p:cNvPr>
          <p:cNvSpPr txBox="1"/>
          <p:nvPr/>
        </p:nvSpPr>
        <p:spPr>
          <a:xfrm>
            <a:off x="3889259" y="2659559"/>
            <a:ext cx="44128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Let’s take a look!</a:t>
            </a:r>
          </a:p>
        </p:txBody>
      </p:sp>
    </p:spTree>
    <p:extLst>
      <p:ext uri="{BB962C8B-B14F-4D97-AF65-F5344CB8AC3E}">
        <p14:creationId xmlns:p14="http://schemas.microsoft.com/office/powerpoint/2010/main" val="37671314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4F94B-7697-4EF8-9AB1-8C12E132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 option - Globus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603FE-E471-44DA-BC33-ABE088257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835"/>
            <a:ext cx="10515600" cy="443079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latin typeface="Helvetica"/>
                <a:cs typeface="Helvetica"/>
              </a:rPr>
              <a:t>Globus is a service that allows for users to reliably move, share, and discover data</a:t>
            </a:r>
          </a:p>
          <a:p>
            <a:r>
              <a:rPr lang="en-US" dirty="0">
                <a:latin typeface="Helvetica"/>
                <a:cs typeface="Helvetica"/>
              </a:rPr>
              <a:t>Command line version is also available </a:t>
            </a:r>
          </a:p>
          <a:p>
            <a:r>
              <a:rPr lang="en-US" dirty="0">
                <a:latin typeface="Helvetica"/>
                <a:cs typeface="Helvetica"/>
              </a:rPr>
              <a:t>Our recommended way to transfer data </a:t>
            </a:r>
            <a:endParaRPr lang="en-US" dirty="0">
              <a:cs typeface="Helvetica"/>
            </a:endParaRPr>
          </a:p>
          <a:p>
            <a:pPr lvl="1"/>
            <a:r>
              <a:rPr lang="en-US" dirty="0"/>
              <a:t>Stable and fast data transfers</a:t>
            </a:r>
          </a:p>
          <a:p>
            <a:pPr lvl="1"/>
            <a:r>
              <a:rPr lang="en-US" dirty="0"/>
              <a:t>Transfers continue if a user disconnects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Web GUI or Globus Connect Personal GUI</a:t>
            </a:r>
          </a:p>
          <a:p>
            <a:r>
              <a:rPr lang="en-US" dirty="0">
                <a:latin typeface="Helvetica"/>
                <a:cs typeface="Helvetica"/>
              </a:rPr>
              <a:t>Supported on all major operating systems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Works well with cloud storage providers</a:t>
            </a:r>
          </a:p>
          <a:p>
            <a:pPr lvl="1"/>
            <a:endParaRPr lang="en-US" dirty="0">
              <a:latin typeface="Helvetica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F090B-B9C3-4B28-8BAB-DA4372685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45ADC-5C02-465D-8DE5-648DF9DE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ADCDA-898F-4AEC-908B-15D76F0B0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49B39811-EC40-4EE9-9890-908A598E2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8800" y="3740233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5163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C202-DADB-4548-8531-414B119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Globus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7F7A-C855-4D2B-97B5-8656E98D3B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51435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Globus login is simple and quick: </a:t>
            </a:r>
            <a:r>
              <a:rPr lang="en-US" dirty="0">
                <a:hlinkClick r:id="rId2"/>
              </a:rPr>
              <a:t>https://app.globus.org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Helvetica"/>
                <a:cs typeface="Helvetica"/>
              </a:rPr>
              <a:t>CU Boulder users - select “University of Colorado at Boulder” in the dropdown menu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Other institutions should select “ACCESS”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Login with your credentials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Continue with onscreen prompts until you are brought to the Globus </a:t>
            </a:r>
            <a:r>
              <a:rPr lang="en-US" dirty="0" err="1"/>
              <a:t>WebGUI</a:t>
            </a:r>
            <a:endParaRPr lang="en-US" dirty="0"/>
          </a:p>
          <a:p>
            <a:r>
              <a:rPr lang="en-US" dirty="0"/>
              <a:t>Installing a Globus Endpoint on your local machine</a:t>
            </a:r>
          </a:p>
          <a:p>
            <a:pPr lvl="1"/>
            <a:r>
              <a:rPr lang="en-US" dirty="0"/>
              <a:t>Required if you want to transfer data to your machine </a:t>
            </a:r>
          </a:p>
          <a:p>
            <a:pPr lvl="1"/>
            <a:r>
              <a:rPr lang="en-US" dirty="0"/>
              <a:t>Navigate to </a:t>
            </a:r>
            <a:r>
              <a:rPr lang="en-US" dirty="0">
                <a:hlinkClick r:id="rId3"/>
              </a:rPr>
              <a:t>https://www.globus.org/globus-connect-personal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Click on operating system specific version and follow install instructions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0F75C-A166-481E-9B0D-991F7F1D0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AC1EE-FA8F-49D9-82AD-4F0FB1B43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9CB23-D332-4962-81EE-5B8849214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4191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010292-6429-44BD-A19D-52CD591D8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B0A94-1E36-4337-8F32-686E825E8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6825BF-8A82-4C2F-840D-2B3D3E611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23</a:t>
            </a:fld>
            <a:endParaRPr lang="en-US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BB46F73E-801A-48EF-9666-0ABDEEF1B6A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73914" y="651635"/>
            <a:ext cx="5622085" cy="18535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2CEC14A5-6B16-4483-A480-93527FC53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915" y="2648400"/>
            <a:ext cx="5622085" cy="10538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40C305DC-5813-4856-B633-B26D95301F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8591" y="1956355"/>
            <a:ext cx="5618986" cy="18535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006FAD2-167D-4CB0-90A4-B808E3C95E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8591" y="3967347"/>
            <a:ext cx="5618986" cy="16163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43016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4AD5DF-BEC3-3C28-CBBA-76F111D17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409383-BBFF-E670-6686-702E65DC9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1C45CA-C179-333B-BA05-1D044E4F5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46809F-714D-2A59-AF8E-185328156A87}"/>
              </a:ext>
            </a:extLst>
          </p:cNvPr>
          <p:cNvSpPr txBox="1"/>
          <p:nvPr/>
        </p:nvSpPr>
        <p:spPr>
          <a:xfrm>
            <a:off x="3749977" y="2659559"/>
            <a:ext cx="45378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Let’s check it out!</a:t>
            </a:r>
          </a:p>
        </p:txBody>
      </p:sp>
    </p:spTree>
    <p:extLst>
      <p:ext uri="{BB962C8B-B14F-4D97-AF65-F5344CB8AC3E}">
        <p14:creationId xmlns:p14="http://schemas.microsoft.com/office/powerpoint/2010/main" val="37657946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A5B64-4059-3285-8EFB-14DABF6C6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/>
                <a:cs typeface="Helvetica"/>
              </a:rPr>
              <a:t>The </a:t>
            </a:r>
            <a:r>
              <a:rPr lang="en-US" dirty="0" err="1">
                <a:latin typeface="Helvetica"/>
                <a:cs typeface="Helvetica"/>
              </a:rPr>
              <a:t>PetaLibrary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8F9D6-B1F2-379E-9C65-B4C4A0559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4359"/>
            <a:ext cx="9212249" cy="44143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/>
              <a:t>PetaLibrary</a:t>
            </a:r>
            <a:r>
              <a:rPr lang="en-US" dirty="0"/>
              <a:t> is a CU Boulder Research Computing service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dirty="0"/>
              <a:t>Expands the amount of storage space available to you</a:t>
            </a:r>
          </a:p>
          <a:p>
            <a:pPr lvl="1"/>
            <a:r>
              <a:rPr lang="en-US" dirty="0"/>
              <a:t>Confidential data should not be stored on </a:t>
            </a:r>
            <a:r>
              <a:rPr lang="en-US" dirty="0" err="1"/>
              <a:t>PetaLibrary</a:t>
            </a:r>
            <a:r>
              <a:rPr lang="en-US" dirty="0"/>
              <a:t>!!</a:t>
            </a:r>
          </a:p>
          <a:p>
            <a:r>
              <a:rPr lang="en-US" dirty="0"/>
              <a:t>Aims to work seamlessly with all RC resources </a:t>
            </a:r>
          </a:p>
          <a:p>
            <a:r>
              <a:rPr lang="en-US" dirty="0"/>
              <a:t>Supports the storage, archival, and sharing of data </a:t>
            </a:r>
          </a:p>
          <a:p>
            <a:r>
              <a:rPr lang="en-US" dirty="0"/>
              <a:t>Available at a subsidized cost for researchers affiliated with University of Colorado </a:t>
            </a:r>
          </a:p>
          <a:p>
            <a:r>
              <a:rPr lang="en-US" dirty="0"/>
              <a:t>New customer’s initial upper limit:</a:t>
            </a:r>
          </a:p>
          <a:p>
            <a:pPr lvl="1"/>
            <a:r>
              <a:rPr lang="en-US" dirty="0"/>
              <a:t>200 TB for Active storage (available to compute resources)</a:t>
            </a:r>
          </a:p>
          <a:p>
            <a:pPr lvl="1"/>
            <a:r>
              <a:rPr lang="en-US" dirty="0"/>
              <a:t>100 TB for Archive storage (</a:t>
            </a:r>
            <a:r>
              <a:rPr lang="en-US" dirty="0">
                <a:solidFill>
                  <a:srgbClr val="FF0000"/>
                </a:solidFill>
              </a:rPr>
              <a:t>not </a:t>
            </a:r>
            <a:r>
              <a:rPr lang="en-US" dirty="0"/>
              <a:t>available to compute resources)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34A0C-9A3A-EC9A-D90A-DDAD4A618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190F6-D330-E88E-5829-73036E627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5FB5F-F63E-3A10-9012-E60C36D29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983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5748-9C63-423A-A396-4F46F024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Unix Groups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8AFC1-1802-49BE-A54D-0532C0DD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Unix Groups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3 Levels of permissions: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User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Group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Other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All users have a group associated with their username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Permissions can be set for an individual file with the</a:t>
            </a:r>
            <a:r>
              <a:rPr lang="en-US" dirty="0">
                <a:solidFill>
                  <a:schemeClr val="accent5"/>
                </a:solidFill>
                <a:latin typeface="Helvetica"/>
                <a:cs typeface="Helvetica"/>
              </a:rPr>
              <a:t> </a:t>
            </a:r>
            <a:r>
              <a:rPr lang="en-US" dirty="0" err="1">
                <a:solidFill>
                  <a:schemeClr val="accent5"/>
                </a:solidFill>
                <a:latin typeface="Consolas"/>
                <a:cs typeface="Helvetica"/>
              </a:rPr>
              <a:t>chmod</a:t>
            </a:r>
            <a:r>
              <a:rPr lang="en-US" dirty="0">
                <a:solidFill>
                  <a:schemeClr val="accent5"/>
                </a:solidFill>
                <a:latin typeface="Helvetica"/>
                <a:cs typeface="Helvetica"/>
              </a:rPr>
              <a:t> </a:t>
            </a:r>
            <a:r>
              <a:rPr lang="en-US" dirty="0">
                <a:latin typeface="Helvetica"/>
                <a:cs typeface="Helvetica"/>
              </a:rPr>
              <a:t>command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5C59F-86D1-402B-B02F-65F10BF4A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9B662-CC1C-4434-950F-A95D7E11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A0A0-7B41-4707-B792-2039DC7E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26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30BDE7-2F9E-4EF5-9A21-91FC8DBB308D}"/>
              </a:ext>
            </a:extLst>
          </p:cNvPr>
          <p:cNvSpPr txBox="1"/>
          <p:nvPr/>
        </p:nvSpPr>
        <p:spPr>
          <a:xfrm>
            <a:off x="1073738" y="4412352"/>
            <a:ext cx="9457339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 err="1">
                <a:solidFill>
                  <a:schemeClr val="accent5"/>
                </a:solidFill>
                <a:latin typeface="Consolas"/>
              </a:rPr>
              <a:t>chmod</a:t>
            </a:r>
            <a:r>
              <a:rPr lang="en-US" sz="2000" dirty="0">
                <a:solidFill>
                  <a:schemeClr val="accent5"/>
                </a:solidFill>
                <a:latin typeface="Consolas"/>
              </a:rPr>
              <a:t> </a:t>
            </a:r>
            <a:r>
              <a:rPr lang="en-US" sz="2000" dirty="0" err="1">
                <a:solidFill>
                  <a:schemeClr val="accent5"/>
                </a:solidFill>
                <a:latin typeface="Consolas"/>
              </a:rPr>
              <a:t>g+rx</a:t>
            </a:r>
            <a:r>
              <a:rPr lang="en-US" sz="2000" dirty="0">
                <a:solidFill>
                  <a:schemeClr val="accent5"/>
                </a:solidFill>
                <a:latin typeface="Consolas"/>
              </a:rPr>
              <a:t> file.exe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4F4B34-DE83-5FE5-5279-B0CE1A0EB66E}"/>
              </a:ext>
            </a:extLst>
          </p:cNvPr>
          <p:cNvSpPr txBox="1"/>
          <p:nvPr/>
        </p:nvSpPr>
        <p:spPr>
          <a:xfrm>
            <a:off x="838200" y="5215942"/>
            <a:ext cx="10643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Documentation: </a:t>
            </a:r>
            <a:r>
              <a:rPr lang="en-US" dirty="0">
                <a:hlinkClick r:id="rId2"/>
              </a:rPr>
              <a:t>https://curc.readthedocs.io/en/latest/compute/filesystems.html#file-permissions-ownership-and-group-membership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174798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5748-9C63-423A-A396-4F46F024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Sharing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8AFC1-1802-49BE-A54D-0532C0DD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RC Users on RC resources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Send a request and a list of the users to 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2"/>
              </a:rPr>
              <a:t>rc-help@colorado.edu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</a:rPr>
              <a:t> </a:t>
            </a:r>
            <a:endParaRPr lang="en-US" dirty="0">
              <a:latin typeface="Helvetica"/>
              <a:cs typeface="Helvetica"/>
            </a:endParaRPr>
          </a:p>
          <a:p>
            <a:pPr lvl="2"/>
            <a:r>
              <a:rPr lang="en-US" dirty="0">
                <a:latin typeface="Helvetica"/>
                <a:cs typeface="Helvetica"/>
              </a:rPr>
              <a:t>RC will place the chosen users in your Linux group</a:t>
            </a:r>
          </a:p>
          <a:p>
            <a:pPr lvl="3"/>
            <a:r>
              <a:rPr lang="en-US" dirty="0">
                <a:latin typeface="Helvetica"/>
                <a:cs typeface="Helvetica"/>
              </a:rPr>
              <a:t>Allows them to see your scratch and project directories</a:t>
            </a:r>
          </a:p>
          <a:p>
            <a:pPr lvl="3"/>
            <a:r>
              <a:rPr lang="en-US" dirty="0">
                <a:latin typeface="Helvetica"/>
                <a:cs typeface="Helvetica"/>
              </a:rPr>
              <a:t>You can set permissions in the space, so items are hidden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On-premise collaborators can also access Petalibrary files with Globus Shared Endpoints</a:t>
            </a:r>
          </a:p>
          <a:p>
            <a:r>
              <a:rPr lang="en-US" dirty="0"/>
              <a:t>Off-premise collaborators</a:t>
            </a:r>
          </a:p>
          <a:p>
            <a:pPr lvl="1"/>
            <a:r>
              <a:rPr lang="en-US" dirty="0"/>
              <a:t>Data sharing is only available if you have a </a:t>
            </a:r>
            <a:r>
              <a:rPr lang="en-US" dirty="0" err="1"/>
              <a:t>PetaLibrary</a:t>
            </a:r>
            <a:r>
              <a:rPr lang="en-US" dirty="0"/>
              <a:t> allocation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Data transfer is done through Globus Shared Endpoints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5C59F-86D1-402B-B02F-65F10BF4A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9B662-CC1C-4434-950F-A95D7E11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A0A0-7B41-4707-B792-2039DC7E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8210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0A8D5-78D0-45DC-A1A9-B38B955BA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 Shared Endpoints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7D284-E949-488F-AEA2-34685743F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Globus offers ‘shared endpoints’ which don’t require a user to have an account with RC.</a:t>
            </a:r>
          </a:p>
          <a:p>
            <a:r>
              <a:rPr lang="en-US" dirty="0">
                <a:latin typeface="Helvetica"/>
                <a:cs typeface="Helvetica"/>
              </a:rPr>
              <a:t>RC provides this capability for easy access of Data.</a:t>
            </a:r>
          </a:p>
          <a:p>
            <a:r>
              <a:rPr lang="en-US" dirty="0" err="1">
                <a:latin typeface="Helvetica"/>
                <a:cs typeface="Helvetica"/>
              </a:rPr>
              <a:t>PetaLibrary</a:t>
            </a:r>
            <a:r>
              <a:rPr lang="en-US" dirty="0">
                <a:latin typeface="Helvetica"/>
                <a:cs typeface="Helvetica"/>
              </a:rPr>
              <a:t> exclusive!</a:t>
            </a:r>
          </a:p>
          <a:p>
            <a:r>
              <a:rPr lang="en-US" dirty="0"/>
              <a:t>Generates a shared collection that can be accessed with a link.</a:t>
            </a:r>
          </a:p>
          <a:p>
            <a:pPr lvl="1"/>
            <a:r>
              <a:rPr lang="en-US" dirty="0"/>
              <a:t>See </a:t>
            </a:r>
            <a:r>
              <a:rPr lang="en-US" b="0" i="0" u="none" strike="noStrike" dirty="0">
                <a:effectLst/>
                <a:latin typeface="Slack-Lato"/>
                <a:hlinkClick r:id="rId2"/>
              </a:rPr>
              <a:t>https://scholar.colorado.edu/concern/datasets/9593tw13k</a:t>
            </a:r>
            <a:endParaRPr lang="en-US" dirty="0"/>
          </a:p>
          <a:p>
            <a:pPr lvl="1"/>
            <a:r>
              <a:rPr lang="en-US" dirty="0"/>
              <a:t>Can assign various permissions to specific users or all users withing Globus</a:t>
            </a:r>
          </a:p>
          <a:p>
            <a:pPr lvl="1"/>
            <a:r>
              <a:rPr lang="en-US" dirty="0"/>
              <a:t>More information on here: </a:t>
            </a:r>
            <a:r>
              <a:rPr lang="en-US" dirty="0">
                <a:hlinkClick r:id="rId3"/>
              </a:rPr>
              <a:t>https://docs.globus.org/how-to/share-files/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07BAE-E9F1-45A4-BA07-2610004AF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AA40D-936C-44B0-87C2-B492B1828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C7CCD-0A1E-4B93-9395-056174327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0045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870C1B-4818-161E-71FB-12DEFB423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543B12-F048-9D43-6505-70EE580A7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8AE26D-5961-D537-CC3C-3484F598D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73FEDA-066A-E1A4-C581-E3C6C8DA4EBD}"/>
              </a:ext>
            </a:extLst>
          </p:cNvPr>
          <p:cNvSpPr txBox="1"/>
          <p:nvPr/>
        </p:nvSpPr>
        <p:spPr>
          <a:xfrm>
            <a:off x="4528102" y="2659559"/>
            <a:ext cx="31357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Thank you!!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522467-3F53-133F-7613-A05E0976DF62}"/>
              </a:ext>
            </a:extLst>
          </p:cNvPr>
          <p:cNvSpPr txBox="1"/>
          <p:nvPr/>
        </p:nvSpPr>
        <p:spPr>
          <a:xfrm>
            <a:off x="3738623" y="4007457"/>
            <a:ext cx="4776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more help contact 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2"/>
              </a:rPr>
              <a:t>rc-help@colorado.edu</a:t>
            </a:r>
            <a:endParaRPr lang="en-US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57A750-7483-A8EC-AF9B-E1FA14C5B76E}"/>
              </a:ext>
            </a:extLst>
          </p:cNvPr>
          <p:cNvSpPr txBox="1"/>
          <p:nvPr/>
        </p:nvSpPr>
        <p:spPr>
          <a:xfrm>
            <a:off x="1412633" y="4624901"/>
            <a:ext cx="9366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Additional documentation: </a:t>
            </a:r>
            <a:r>
              <a:rPr lang="en-US" dirty="0">
                <a:hlinkClick r:id="rId3"/>
              </a:rPr>
              <a:t>https://curc.readthedocs.io/en/latest/compute/data-transfer.html</a:t>
            </a:r>
            <a:r>
              <a:rPr 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0FC1B1-F1D9-7A36-BF72-7B0E7BC026F4}"/>
              </a:ext>
            </a:extLst>
          </p:cNvPr>
          <p:cNvSpPr txBox="1"/>
          <p:nvPr/>
        </p:nvSpPr>
        <p:spPr>
          <a:xfrm>
            <a:off x="1478942" y="5275529"/>
            <a:ext cx="4810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Survey:</a:t>
            </a:r>
            <a:r>
              <a:rPr lang="en-US" b="1" dirty="0"/>
              <a:t> </a:t>
            </a:r>
            <a:r>
              <a:rPr lang="en-US" dirty="0">
                <a:hlinkClick r:id="rId4"/>
              </a:rPr>
              <a:t>http://tinyurl.com/curc-survey18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77564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DF4B-7AA2-8B40-8162-39DDF5CC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144B-C67C-3C4C-B875-C74D09C2E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Ways to access your data </a:t>
            </a:r>
          </a:p>
          <a:p>
            <a:r>
              <a:rPr lang="en-US" dirty="0">
                <a:latin typeface="Helvetica"/>
                <a:cs typeface="Helvetica"/>
              </a:rPr>
              <a:t>Data transfer using the command line</a:t>
            </a:r>
          </a:p>
          <a:p>
            <a:r>
              <a:rPr lang="en-US" dirty="0">
                <a:latin typeface="Helvetica"/>
                <a:cs typeface="Helvetica"/>
              </a:rPr>
              <a:t>Data transfer using Open OnDemand</a:t>
            </a:r>
          </a:p>
          <a:p>
            <a:r>
              <a:rPr lang="en-US" dirty="0">
                <a:latin typeface="Helvetica"/>
                <a:cs typeface="Helvetica"/>
              </a:rPr>
              <a:t>Data transfer using </a:t>
            </a:r>
            <a:r>
              <a:rPr lang="en-US" dirty="0"/>
              <a:t>Globus </a:t>
            </a:r>
          </a:p>
          <a:p>
            <a:r>
              <a:rPr lang="en-US" dirty="0">
                <a:latin typeface="Helvetica"/>
                <a:cs typeface="Helvetica"/>
              </a:rPr>
              <a:t>Sharing Data</a:t>
            </a:r>
            <a:endParaRPr lang="en-US" dirty="0">
              <a:cs typeface="Helvetica"/>
            </a:endParaRPr>
          </a:p>
          <a:p>
            <a:r>
              <a:rPr lang="en-US" dirty="0"/>
              <a:t>Getting A Petalibrary Allocation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0CF65-CADC-1B45-85DF-87C6E06B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3843A-86B8-4A48-83C9-683C4D9B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69397-F7F7-3C40-9966-55A0B2711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6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F84C5-1179-4A50-B25E-2BB815B1F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Accessing Data on RC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E6E6E-17BA-4852-8E41-9AC551E5B1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88018"/>
            <a:ext cx="10515600" cy="35812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600" dirty="0"/>
              <a:t>When you use RC resources the data is not on your local machine </a:t>
            </a:r>
          </a:p>
          <a:p>
            <a:r>
              <a:rPr lang="en-US" sz="2600" dirty="0"/>
              <a:t>Ways to access the data from your local machine</a:t>
            </a:r>
          </a:p>
          <a:p>
            <a:pPr lvl="1"/>
            <a:r>
              <a:rPr lang="en-US" sz="2600" dirty="0"/>
              <a:t>Command line (a variety of tools)</a:t>
            </a:r>
          </a:p>
          <a:p>
            <a:pPr lvl="1"/>
            <a:r>
              <a:rPr lang="en-US" sz="2600" dirty="0"/>
              <a:t>Open OnDemand (straightforward GUI interface)</a:t>
            </a:r>
          </a:p>
          <a:p>
            <a:pPr lvl="1"/>
            <a:r>
              <a:rPr lang="en-US" sz="2600" dirty="0"/>
              <a:t>Globus (GUI interface with some set up required)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3D687-A80D-443C-924E-DB374F2CE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668AB-E812-46A7-A8B6-38C872002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9982B-EC66-4ACA-B745-583EC1C03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69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C7CB1-B8D4-47F3-AF8A-E348F3423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Access through the Command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05E2C-A50D-4BD3-87A2-5178CEEE2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3566"/>
            <a:ext cx="10515600" cy="42673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If you don’t need a </a:t>
            </a:r>
            <a:r>
              <a:rPr lang="en-US" i="1" dirty="0">
                <a:latin typeface="Helvetica"/>
                <a:cs typeface="Helvetica"/>
              </a:rPr>
              <a:t>fancy</a:t>
            </a:r>
            <a:r>
              <a:rPr lang="en-US" dirty="0">
                <a:latin typeface="Helvetica"/>
                <a:cs typeface="Helvetica"/>
              </a:rPr>
              <a:t> GUI</a:t>
            </a:r>
          </a:p>
          <a:p>
            <a:r>
              <a:rPr lang="en-US" dirty="0">
                <a:latin typeface="Helvetica"/>
                <a:cs typeface="Helvetica"/>
              </a:rPr>
              <a:t>Provides a larger variety of tools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SCP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SFTP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RSYNC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RCLONE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SSHFS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SMB</a:t>
            </a:r>
          </a:p>
          <a:p>
            <a:r>
              <a:rPr lang="en-US" dirty="0">
                <a:latin typeface="Helvetica"/>
                <a:cs typeface="Helvetica"/>
              </a:rPr>
              <a:t>The tools provided can improve your data workflow (more on this later)</a:t>
            </a:r>
          </a:p>
          <a:p>
            <a:pPr marL="0" indent="0">
              <a:buNone/>
            </a:pPr>
            <a:endParaRPr lang="en-US" dirty="0">
              <a:latin typeface="Helvetica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00C42-5359-4BE5-A10E-19AEED9E2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7DDE8-8AB9-4D44-9D61-AAAECEE58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6223D-5764-4FFD-A3D6-90F9213E9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622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119B8-DCB0-C068-5767-7EE1B6322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Filesystem Structure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534E80-8DE0-9E6F-1A61-91748E460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2ED55-5535-05C8-F25F-AB428374D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17834-A4BC-4784-D0F3-EA9FE8550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7" name="Google Shape;722;p57">
            <a:extLst>
              <a:ext uri="{FF2B5EF4-FFF2-40B4-BE49-F238E27FC236}">
                <a16:creationId xmlns:a16="http://schemas.microsoft.com/office/drawing/2014/main" id="{3E9519EF-0706-E29A-AE4E-933724D5A8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2403392"/>
              </p:ext>
            </p:extLst>
          </p:nvPr>
        </p:nvGraphicFramePr>
        <p:xfrm>
          <a:off x="859125" y="1690830"/>
          <a:ext cx="10519192" cy="400634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162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70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93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/home (2GB)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/projects (250GB)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/scratch/alpine (10TB)</a:t>
                      </a:r>
                      <a:endParaRPr sz="1800" b="1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8542"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Small important data 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Backed up frequently 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sharing files or job output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Medium sized important data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Software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Can be shared with others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Backed up, but less frequently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endParaRPr lang="en-US"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job output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Large data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Can be shared with others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Fast Data transfer to compute nodes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backed up!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Purged after 90 days!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endParaRPr sz="12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775">
                <a:tc gridSpan="3"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Filesystem documentation: 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  <a:hlinkClick r:id="rId2"/>
                        </a:rPr>
                        <a:t>https://curc.readthedocs.io/en/latest/compute/filesystems.html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338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977BA-5716-5AD7-91DC-BF1B9EC04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on a login node!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BD97B-4C53-2439-AB71-292E323EB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7A6DF-8EA1-A19E-F6B6-783809F00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63D32-3063-0739-8445-62BF8D324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F2C020-D4B8-EBCE-13B6-12C216BE97B4}"/>
              </a:ext>
            </a:extLst>
          </p:cNvPr>
          <p:cNvSpPr txBox="1"/>
          <p:nvPr/>
        </p:nvSpPr>
        <p:spPr>
          <a:xfrm>
            <a:off x="1064677" y="3167390"/>
            <a:ext cx="9310254" cy="5232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ssh</a:t>
            </a:r>
            <a:r>
              <a:rPr lang="en-US" sz="28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28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</a:t>
            </a:r>
            <a:r>
              <a:rPr lang="en-US" sz="28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login.rc.colorado.edu</a:t>
            </a:r>
            <a:endParaRPr lang="en-US" sz="2800" dirty="0">
              <a:solidFill>
                <a:schemeClr val="accent5"/>
              </a:solidFill>
              <a:latin typeface="Consolas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035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AE321-49CE-45B7-9550-90C4D2928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RC Filesystem Map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62AB3-40C9-49D3-BA62-D6EB2332E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0056C-EAD4-4B0E-86AB-DB8252C4F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FFE15-F211-42FD-A058-DDE540F4C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CC65284-DC1D-49D0-A1CE-45C50AA39E0A}"/>
              </a:ext>
            </a:extLst>
          </p:cNvPr>
          <p:cNvSpPr/>
          <p:nvPr/>
        </p:nvSpPr>
        <p:spPr>
          <a:xfrm>
            <a:off x="4706677" y="1550742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644DB0-475D-49E3-BE7E-29A430FD9605}"/>
              </a:ext>
            </a:extLst>
          </p:cNvPr>
          <p:cNvSpPr txBox="1"/>
          <p:nvPr/>
        </p:nvSpPr>
        <p:spPr>
          <a:xfrm>
            <a:off x="5724079" y="1617123"/>
            <a:ext cx="273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68C3E4-C85B-406D-8F04-CE015A866EA3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5860713" y="2030014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158658-E374-4017-8DEE-5BCF27469979}"/>
              </a:ext>
            </a:extLst>
          </p:cNvPr>
          <p:cNvCxnSpPr>
            <a:cxnSpLocks/>
          </p:cNvCxnSpPr>
          <p:nvPr/>
        </p:nvCxnSpPr>
        <p:spPr>
          <a:xfrm flipH="1" flipV="1">
            <a:off x="1286717" y="2386999"/>
            <a:ext cx="8815792" cy="4687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E9E4F3F-2C39-4E86-B443-E8082C93D834}"/>
              </a:ext>
            </a:extLst>
          </p:cNvPr>
          <p:cNvCxnSpPr>
            <a:cxnSpLocks/>
          </p:cNvCxnSpPr>
          <p:nvPr/>
        </p:nvCxnSpPr>
        <p:spPr>
          <a:xfrm>
            <a:off x="1305452" y="2374505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D278D428-EF1D-4294-892D-178B18407956}"/>
              </a:ext>
            </a:extLst>
          </p:cNvPr>
          <p:cNvSpPr/>
          <p:nvPr/>
        </p:nvSpPr>
        <p:spPr>
          <a:xfrm>
            <a:off x="295072" y="2765308"/>
            <a:ext cx="1777171" cy="48551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14FC611-CB9C-448F-8897-8F80A10ECFA5}"/>
              </a:ext>
            </a:extLst>
          </p:cNvPr>
          <p:cNvSpPr txBox="1"/>
          <p:nvPr/>
        </p:nvSpPr>
        <p:spPr>
          <a:xfrm>
            <a:off x="296546" y="2818431"/>
            <a:ext cx="856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/home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0AA22A1-0D6B-4753-B0EF-43A8964AA69F}"/>
              </a:ext>
            </a:extLst>
          </p:cNvPr>
          <p:cNvCxnSpPr>
            <a:cxnSpLocks/>
          </p:cNvCxnSpPr>
          <p:nvPr/>
        </p:nvCxnSpPr>
        <p:spPr>
          <a:xfrm>
            <a:off x="3150195" y="2387702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80404C7-0B9A-4D24-BDFD-E1B0D497F5FC}"/>
              </a:ext>
            </a:extLst>
          </p:cNvPr>
          <p:cNvSpPr/>
          <p:nvPr/>
        </p:nvSpPr>
        <p:spPr>
          <a:xfrm>
            <a:off x="2152306" y="2759768"/>
            <a:ext cx="1764679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815B01-3D5E-4512-97CB-97923B5BC7B0}"/>
              </a:ext>
            </a:extLst>
          </p:cNvPr>
          <p:cNvSpPr txBox="1"/>
          <p:nvPr/>
        </p:nvSpPr>
        <p:spPr>
          <a:xfrm>
            <a:off x="2147670" y="2819025"/>
            <a:ext cx="1121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/projects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B254AA7-4138-484A-8C5F-38F165242FDD}"/>
              </a:ext>
            </a:extLst>
          </p:cNvPr>
          <p:cNvCxnSpPr>
            <a:cxnSpLocks/>
          </p:cNvCxnSpPr>
          <p:nvPr/>
        </p:nvCxnSpPr>
        <p:spPr>
          <a:xfrm>
            <a:off x="5856870" y="2411124"/>
            <a:ext cx="0" cy="36062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148A8669-2350-4C73-98BD-0E5DC71CDBFE}"/>
              </a:ext>
            </a:extLst>
          </p:cNvPr>
          <p:cNvSpPr/>
          <p:nvPr/>
        </p:nvSpPr>
        <p:spPr>
          <a:xfrm>
            <a:off x="4858982" y="2776208"/>
            <a:ext cx="1895843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B5ED8E6-8287-4A70-B820-812EEC446666}"/>
              </a:ext>
            </a:extLst>
          </p:cNvPr>
          <p:cNvSpPr txBox="1"/>
          <p:nvPr/>
        </p:nvSpPr>
        <p:spPr>
          <a:xfrm>
            <a:off x="4860230" y="2868653"/>
            <a:ext cx="1043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/scratch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CCE20D8-2641-4257-AC60-883E91A28D38}"/>
              </a:ext>
            </a:extLst>
          </p:cNvPr>
          <p:cNvCxnSpPr>
            <a:cxnSpLocks/>
          </p:cNvCxnSpPr>
          <p:nvPr/>
        </p:nvCxnSpPr>
        <p:spPr>
          <a:xfrm>
            <a:off x="10102509" y="2435251"/>
            <a:ext cx="0" cy="32400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97260C0-E7AB-4BDB-93E2-8340189E3EE7}"/>
              </a:ext>
            </a:extLst>
          </p:cNvPr>
          <p:cNvSpPr/>
          <p:nvPr/>
        </p:nvSpPr>
        <p:spPr>
          <a:xfrm>
            <a:off x="9248277" y="2763717"/>
            <a:ext cx="1670991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946173E-4B15-44AB-AEA6-A0EBECF3AC96}"/>
              </a:ext>
            </a:extLst>
          </p:cNvPr>
          <p:cNvSpPr txBox="1"/>
          <p:nvPr/>
        </p:nvSpPr>
        <p:spPr>
          <a:xfrm>
            <a:off x="9306957" y="2831178"/>
            <a:ext cx="808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/pl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FA7A8DC-826F-4E07-96AF-CBBB6A9882A9}"/>
              </a:ext>
            </a:extLst>
          </p:cNvPr>
          <p:cNvCxnSpPr>
            <a:cxnSpLocks/>
          </p:cNvCxnSpPr>
          <p:nvPr/>
        </p:nvCxnSpPr>
        <p:spPr>
          <a:xfrm>
            <a:off x="10115000" y="3236742"/>
            <a:ext cx="0" cy="22946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A60F5E0-4EFB-4638-B433-1BD742E87863}"/>
              </a:ext>
            </a:extLst>
          </p:cNvPr>
          <p:cNvCxnSpPr>
            <a:cxnSpLocks/>
          </p:cNvCxnSpPr>
          <p:nvPr/>
        </p:nvCxnSpPr>
        <p:spPr>
          <a:xfrm flipH="1" flipV="1">
            <a:off x="9031486" y="3459955"/>
            <a:ext cx="2110011" cy="1249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5DB0F40-C6FC-4DD9-B3F0-F34120F26277}"/>
              </a:ext>
            </a:extLst>
          </p:cNvPr>
          <p:cNvCxnSpPr>
            <a:cxnSpLocks/>
          </p:cNvCxnSpPr>
          <p:nvPr/>
        </p:nvCxnSpPr>
        <p:spPr>
          <a:xfrm>
            <a:off x="9047291" y="3462866"/>
            <a:ext cx="0" cy="45110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E80FBF48-F825-4CEA-9FE5-5938F3851BBF}"/>
              </a:ext>
            </a:extLst>
          </p:cNvPr>
          <p:cNvSpPr/>
          <p:nvPr/>
        </p:nvSpPr>
        <p:spPr>
          <a:xfrm>
            <a:off x="7874517" y="3618590"/>
            <a:ext cx="1945810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D6B3CDB-D919-410C-BCA2-82FD48205CDB}"/>
              </a:ext>
            </a:extLst>
          </p:cNvPr>
          <p:cNvSpPr txBox="1"/>
          <p:nvPr/>
        </p:nvSpPr>
        <p:spPr>
          <a:xfrm>
            <a:off x="7844735" y="3668846"/>
            <a:ext cx="933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/active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AD8428B-FE77-4184-B51B-90E60B306673}"/>
              </a:ext>
            </a:extLst>
          </p:cNvPr>
          <p:cNvCxnSpPr>
            <a:cxnSpLocks/>
          </p:cNvCxnSpPr>
          <p:nvPr/>
        </p:nvCxnSpPr>
        <p:spPr>
          <a:xfrm>
            <a:off x="11110271" y="3462865"/>
            <a:ext cx="0" cy="4321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4664A2A0-F9AF-40A4-A4D0-11945C573A97}"/>
              </a:ext>
            </a:extLst>
          </p:cNvPr>
          <p:cNvSpPr/>
          <p:nvPr/>
        </p:nvSpPr>
        <p:spPr>
          <a:xfrm>
            <a:off x="9981217" y="3624582"/>
            <a:ext cx="1939564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F5EFC03-1657-4805-8D80-655C004370A2}"/>
              </a:ext>
            </a:extLst>
          </p:cNvPr>
          <p:cNvSpPr txBox="1"/>
          <p:nvPr/>
        </p:nvSpPr>
        <p:spPr>
          <a:xfrm>
            <a:off x="9949730" y="3685470"/>
            <a:ext cx="1009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/archive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58A6A338-69EE-4D1F-9D02-C7C9464A668F}"/>
              </a:ext>
            </a:extLst>
          </p:cNvPr>
          <p:cNvCxnSpPr>
            <a:cxnSpLocks/>
          </p:cNvCxnSpPr>
          <p:nvPr/>
        </p:nvCxnSpPr>
        <p:spPr>
          <a:xfrm>
            <a:off x="1305452" y="3228743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DB43248B-A0D5-4A09-9E37-0A65C93B567E}"/>
              </a:ext>
            </a:extLst>
          </p:cNvPr>
          <p:cNvSpPr/>
          <p:nvPr/>
        </p:nvSpPr>
        <p:spPr>
          <a:xfrm>
            <a:off x="295072" y="3613301"/>
            <a:ext cx="1777172" cy="49800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E594B1C-C403-4716-9F89-D1A23F93ACCE}"/>
              </a:ext>
            </a:extLst>
          </p:cNvPr>
          <p:cNvCxnSpPr>
            <a:cxnSpLocks/>
          </p:cNvCxnSpPr>
          <p:nvPr/>
        </p:nvCxnSpPr>
        <p:spPr>
          <a:xfrm>
            <a:off x="3141335" y="3238916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A2E1F03A-0FA5-48DC-A0F9-1145F059B1CB}"/>
              </a:ext>
            </a:extLst>
          </p:cNvPr>
          <p:cNvSpPr/>
          <p:nvPr/>
        </p:nvSpPr>
        <p:spPr>
          <a:xfrm>
            <a:off x="2149691" y="3610982"/>
            <a:ext cx="1758434" cy="491763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59A04C3-64DF-4D25-AB76-5E85ED027FE8}"/>
              </a:ext>
            </a:extLst>
          </p:cNvPr>
          <p:cNvSpPr txBox="1"/>
          <p:nvPr/>
        </p:nvSpPr>
        <p:spPr>
          <a:xfrm>
            <a:off x="2151265" y="3676383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C1EBF35-A575-4F68-9476-8356EBB84C02}"/>
              </a:ext>
            </a:extLst>
          </p:cNvPr>
          <p:cNvSpPr txBox="1"/>
          <p:nvPr/>
        </p:nvSpPr>
        <p:spPr>
          <a:xfrm>
            <a:off x="279824" y="3667232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55824EF-E476-4F1A-B218-164F88042BCE}"/>
              </a:ext>
            </a:extLst>
          </p:cNvPr>
          <p:cNvCxnSpPr>
            <a:cxnSpLocks/>
          </p:cNvCxnSpPr>
          <p:nvPr/>
        </p:nvCxnSpPr>
        <p:spPr>
          <a:xfrm>
            <a:off x="9017113" y="4104108"/>
            <a:ext cx="0" cy="4384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7C94821-65BD-43E9-A5F1-45C8A47DA736}"/>
              </a:ext>
            </a:extLst>
          </p:cNvPr>
          <p:cNvCxnSpPr>
            <a:cxnSpLocks/>
          </p:cNvCxnSpPr>
          <p:nvPr/>
        </p:nvCxnSpPr>
        <p:spPr>
          <a:xfrm flipH="1">
            <a:off x="11142549" y="4085371"/>
            <a:ext cx="2" cy="35099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667881AB-F164-4C2E-A563-BD5B97374179}"/>
              </a:ext>
            </a:extLst>
          </p:cNvPr>
          <p:cNvSpPr/>
          <p:nvPr/>
        </p:nvSpPr>
        <p:spPr>
          <a:xfrm>
            <a:off x="7873564" y="4421424"/>
            <a:ext cx="1945810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60CD2B0-D2C1-48D9-B6EA-30802E15D294}"/>
              </a:ext>
            </a:extLst>
          </p:cNvPr>
          <p:cNvSpPr txBox="1"/>
          <p:nvPr/>
        </p:nvSpPr>
        <p:spPr>
          <a:xfrm>
            <a:off x="7855888" y="4477312"/>
            <a:ext cx="2025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/your-pl-allocation</a:t>
            </a:r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E589B78B-0417-4DFD-BE6E-39DA4060FADB}"/>
              </a:ext>
            </a:extLst>
          </p:cNvPr>
          <p:cNvSpPr/>
          <p:nvPr/>
        </p:nvSpPr>
        <p:spPr>
          <a:xfrm>
            <a:off x="9980264" y="4427416"/>
            <a:ext cx="1939564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2334D36-982B-4179-A2CD-935ECE944E10}"/>
              </a:ext>
            </a:extLst>
          </p:cNvPr>
          <p:cNvSpPr txBox="1"/>
          <p:nvPr/>
        </p:nvSpPr>
        <p:spPr>
          <a:xfrm>
            <a:off x="9963302" y="4487565"/>
            <a:ext cx="2025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/your-pl-allocation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AF8E4929-4590-4C1B-A388-5002104F3E6F}"/>
              </a:ext>
            </a:extLst>
          </p:cNvPr>
          <p:cNvCxnSpPr>
            <a:cxnSpLocks/>
          </p:cNvCxnSpPr>
          <p:nvPr/>
        </p:nvCxnSpPr>
        <p:spPr>
          <a:xfrm flipH="1" flipV="1">
            <a:off x="1183658" y="4111310"/>
            <a:ext cx="958535" cy="51738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7459AFA2-BFC2-4672-AEDC-0A41AE98DC59}"/>
              </a:ext>
            </a:extLst>
          </p:cNvPr>
          <p:cNvSpPr txBox="1"/>
          <p:nvPr/>
        </p:nvSpPr>
        <p:spPr>
          <a:xfrm>
            <a:off x="1386440" y="4631927"/>
            <a:ext cx="1723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You start here!</a:t>
            </a: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BEFDBBFD-0FEC-212B-0874-AA34AC0D4F33}"/>
              </a:ext>
            </a:extLst>
          </p:cNvPr>
          <p:cNvSpPr/>
          <p:nvPr/>
        </p:nvSpPr>
        <p:spPr>
          <a:xfrm>
            <a:off x="4971408" y="3629928"/>
            <a:ext cx="1783417" cy="46678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F55E3EB-3444-C9FC-63F2-ED02E82F941E}"/>
              </a:ext>
            </a:extLst>
          </p:cNvPr>
          <p:cNvSpPr txBox="1"/>
          <p:nvPr/>
        </p:nvSpPr>
        <p:spPr>
          <a:xfrm>
            <a:off x="5341148" y="3676091"/>
            <a:ext cx="103598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/>
              <a:t>/alpine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11AA0B0D-FC57-DAFD-141F-814D809B68B5}"/>
              </a:ext>
            </a:extLst>
          </p:cNvPr>
          <p:cNvCxnSpPr>
            <a:cxnSpLocks/>
          </p:cNvCxnSpPr>
          <p:nvPr/>
        </p:nvCxnSpPr>
        <p:spPr>
          <a:xfrm>
            <a:off x="5856870" y="4103854"/>
            <a:ext cx="0" cy="35029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06591873-F670-BB5F-7E88-8E4AC2943699}"/>
              </a:ext>
            </a:extLst>
          </p:cNvPr>
          <p:cNvSpPr/>
          <p:nvPr/>
        </p:nvSpPr>
        <p:spPr>
          <a:xfrm>
            <a:off x="4884050" y="4454147"/>
            <a:ext cx="1789663" cy="46678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EAD62C5-B8FF-C8FE-5BE1-8D7F382B9522}"/>
              </a:ext>
            </a:extLst>
          </p:cNvPr>
          <p:cNvSpPr txBox="1"/>
          <p:nvPr/>
        </p:nvSpPr>
        <p:spPr>
          <a:xfrm>
            <a:off x="4910607" y="4513303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C2468B2-6189-0426-9936-8271E9441B7A}"/>
              </a:ext>
            </a:extLst>
          </p:cNvPr>
          <p:cNvCxnSpPr>
            <a:cxnSpLocks/>
          </p:cNvCxnSpPr>
          <p:nvPr/>
        </p:nvCxnSpPr>
        <p:spPr>
          <a:xfrm>
            <a:off x="5844671" y="3243978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238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9FF5E-D66D-4913-BF31-A194DC7D9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Navigation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C1A2E-FF62-47C1-A918-8F72449DE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9430"/>
            <a:ext cx="10515600" cy="4589325"/>
          </a:xfrm>
        </p:spPr>
        <p:txBody>
          <a:bodyPr>
            <a:normAutofit/>
          </a:bodyPr>
          <a:lstStyle/>
          <a:p>
            <a:endParaRPr lang="en-US" sz="2200" dirty="0"/>
          </a:p>
          <a:p>
            <a:r>
              <a:rPr lang="en-US" sz="2200" dirty="0"/>
              <a:t>Change directories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List contents of a directory</a:t>
            </a:r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Print current working directory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1D695-7C13-4BB4-BCDB-294CD70FE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9/19/23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0186A-BF2C-46E2-9070-A74303F2C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21594-D66F-47A5-8703-D96C2D642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1F2EB3-4F62-40FB-8679-4016BBC31B09}"/>
              </a:ext>
            </a:extLst>
          </p:cNvPr>
          <p:cNvSpPr txBox="1"/>
          <p:nvPr/>
        </p:nvSpPr>
        <p:spPr>
          <a:xfrm>
            <a:off x="1180892" y="2374141"/>
            <a:ext cx="4866759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cd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&lt;relative-or-full-path&gt;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A975AA-6429-4115-83D7-3F2DD9D195E2}"/>
              </a:ext>
            </a:extLst>
          </p:cNvPr>
          <p:cNvSpPr txBox="1"/>
          <p:nvPr/>
        </p:nvSpPr>
        <p:spPr>
          <a:xfrm>
            <a:off x="1180892" y="3694092"/>
            <a:ext cx="4915107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ls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&lt;optional-path&gt;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FAD5FB-18BB-4024-AFA3-CDF50F3F9020}"/>
              </a:ext>
            </a:extLst>
          </p:cNvPr>
          <p:cNvSpPr txBox="1"/>
          <p:nvPr/>
        </p:nvSpPr>
        <p:spPr>
          <a:xfrm>
            <a:off x="1180892" y="4978521"/>
            <a:ext cx="4915107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pwd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095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ample" id="{136DCCF9-56F0-2149-856F-315BA5D9D1CA}" vid="{D06CB102-DD95-5D48-B327-DF65A4E2E8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18541</TotalTime>
  <Words>1693</Words>
  <Application>Microsoft Macintosh PowerPoint</Application>
  <PresentationFormat>Widescreen</PresentationFormat>
  <Paragraphs>324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40" baseType="lpstr">
      <vt:lpstr>Arial</vt:lpstr>
      <vt:lpstr>Calibri</vt:lpstr>
      <vt:lpstr>Consolas</vt:lpstr>
      <vt:lpstr>Helvetica</vt:lpstr>
      <vt:lpstr>Helvetica Light</vt:lpstr>
      <vt:lpstr>Helvetica Neue</vt:lpstr>
      <vt:lpstr>Lato</vt:lpstr>
      <vt:lpstr>SFMono-Regular</vt:lpstr>
      <vt:lpstr>Slack-Lato</vt:lpstr>
      <vt:lpstr>Wingdings</vt:lpstr>
      <vt:lpstr>Office Theme</vt:lpstr>
      <vt:lpstr>Introduction to Data Transfer</vt:lpstr>
      <vt:lpstr>PowerPoint Presentation</vt:lpstr>
      <vt:lpstr>Outline</vt:lpstr>
      <vt:lpstr>Accessing Data on RC Resources</vt:lpstr>
      <vt:lpstr>Access through the Command Line</vt:lpstr>
      <vt:lpstr>General Filesystem Structure</vt:lpstr>
      <vt:lpstr>Let’s get on a login node!</vt:lpstr>
      <vt:lpstr>RC Filesystem Map</vt:lpstr>
      <vt:lpstr>Basic Navigation Commands</vt:lpstr>
      <vt:lpstr>RC endpoints</vt:lpstr>
      <vt:lpstr>RC Data transfer nodes (DTNs)</vt:lpstr>
      <vt:lpstr>Command line option - SCP</vt:lpstr>
      <vt:lpstr>Command line option - SFTP</vt:lpstr>
      <vt:lpstr>Command line option - Rsync</vt:lpstr>
      <vt:lpstr>Command line option - Rclone</vt:lpstr>
      <vt:lpstr>Command line option - mounting</vt:lpstr>
      <vt:lpstr>GUI based options</vt:lpstr>
      <vt:lpstr>GUI option - Open OnDemand</vt:lpstr>
      <vt:lpstr>PowerPoint Presentation</vt:lpstr>
      <vt:lpstr>PowerPoint Presentation</vt:lpstr>
      <vt:lpstr>GUI option - Globus</vt:lpstr>
      <vt:lpstr>Globus Demo</vt:lpstr>
      <vt:lpstr>PowerPoint Presentation</vt:lpstr>
      <vt:lpstr>PowerPoint Presentation</vt:lpstr>
      <vt:lpstr>The PetaLibrary</vt:lpstr>
      <vt:lpstr>Unix Groups</vt:lpstr>
      <vt:lpstr>Sharing Data</vt:lpstr>
      <vt:lpstr>Globus Shared Endpoints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GUIs on Blanca</dc:title>
  <dc:creator>Microsoft Office User</dc:creator>
  <cp:lastModifiedBy>Brandon Reyes</cp:lastModifiedBy>
  <cp:revision>632</cp:revision>
  <dcterms:created xsi:type="dcterms:W3CDTF">2019-04-12T06:07:02Z</dcterms:created>
  <dcterms:modified xsi:type="dcterms:W3CDTF">2023-09-15T16:44:37Z</dcterms:modified>
</cp:coreProperties>
</file>

<file path=docProps/thumbnail.jpeg>
</file>